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5143500" cx="9144000"/>
  <p:notesSz cx="6858000" cy="9144000"/>
  <p:embeddedFontLst>
    <p:embeddedFont>
      <p:font typeface="Roboto"/>
      <p:regular r:id="rId44"/>
      <p:bold r:id="rId45"/>
      <p:italic r:id="rId46"/>
      <p:boldItalic r:id="rId47"/>
    </p:embeddedFont>
    <p:embeddedFont>
      <p:font typeface="Nixie One"/>
      <p:regular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7" roundtripDataSignature="AMtx7mj5ZiEs+Lsb5ae1K/UH0PxeoJ4Y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Roboto-regular.fntdata"/><Relationship Id="rId43" Type="http://schemas.openxmlformats.org/officeDocument/2006/relationships/slide" Target="slides/slide38.xml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NixieOne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italic.fntdata"/><Relationship Id="rId10" Type="http://schemas.openxmlformats.org/officeDocument/2006/relationships/slide" Target="slides/slide5.xml"/><Relationship Id="rId54" Type="http://schemas.openxmlformats.org/officeDocument/2006/relationships/font" Target="fonts/HelveticaNeue-bold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HelveticaNeue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3afe03cf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e3afe03cf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94dd1dbbc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f94dd1dbb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94dd1dbb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f94dd1dbb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f94dd1dbbc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f94dd1dbb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f94dd1dbb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gf94dd1dbb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94dd1dbbc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f94dd1dbbc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94dd1dbbc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f94dd1dbbc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94dd1dbb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f94dd1dbb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94dd1dbb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7" name="Google Shape;447;gf94dd1dbb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f94dd1dbb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3" name="Google Shape;453;gf94dd1dbb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f94dd1dbb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9" name="Google Shape;459;gf94dd1dbb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afe03cf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3afe03cf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f94dd1dbbc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gf94dd1dbbc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f94dd1dbb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f94dd1dbb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7a584eee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7" name="Google Shape;477;gf7a584eee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f94dd1dbbc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f94dd1dbb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9b196fa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9" name="Google Shape;489;gf9b196fa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9b196fad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5" name="Google Shape;495;gf9b196fad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f9b196fadd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f9b196fad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9b196fad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gf9b196fad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f9b196fad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3" name="Google Shape;513;gf9b196fad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f9b196fad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f9b196fad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e3afe03cf1_0_4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e3afe03cf1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b196fad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gf9b196fad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f9b196fad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f9b196fad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9b196fad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f9b196fa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9b196fad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gf9b196fad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f9b196fad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f9b196fad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f9b196fad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f9b196fad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f9b196fadd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1" name="Google Shape;561;gf9b196fadd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f9b196fad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gf9b196fad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3afe03cf1_0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4" name="Google Shape;574;ge3afe03cf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92716f26d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e92716f26d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f94dd1dbb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f94dd1dbb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f94dd1dbb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f94dd1dbb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94dd1dbbc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f94dd1dbbc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4dd1dbb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f94dd1dbb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f4f0ce0d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gef4f0ce0d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3afe03cf1_0_467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ge3afe03cf1_0_467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ge3afe03cf1_0_467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ge3afe03cf1_0_467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ge3afe03cf1_0_467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e3afe03cf1_0_467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e3afe03cf1_0_467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ge3afe03cf1_0_467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ge3afe03cf1_0_46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e3afe03cf1_0_46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ge3afe03cf1_0_467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ge3afe03cf1_0_467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ge3afe03cf1_0_46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e3afe03cf1_0_46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e3afe03cf1_0_46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e3afe03cf1_0_46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e3afe03cf1_0_46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e3afe03cf1_0_46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e3afe03cf1_0_46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e3afe03cf1_0_46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ge3afe03cf1_0_467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ge3afe03cf1_0_46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e3afe03cf1_0_46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e3afe03cf1_0_46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e3afe03cf1_0_46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ge3afe03cf1_0_467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e3afe03cf1_0_467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e3afe03cf1_0_467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e3afe03cf1_0_46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e3afe03cf1_0_467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ge3afe03cf1_0_467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ge3afe03cf1_0_46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e3afe03cf1_0_46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e3afe03cf1_0_46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e3afe03cf1_0_46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e3afe03cf1_0_46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e3afe03cf1_0_46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e3afe03cf1_0_467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3afe03cf1_0_73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e3afe03cf1_0_73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ge3afe03cf1_0_73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04" name="Google Shape;304;ge3afe03cf1_0_73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e3afe03cf1_0_73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3afe03cf1_0_73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3afe03cf1_0_73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e3afe03cf1_0_73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309" name="Google Shape;309;ge3afe03cf1_0_73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e3afe03cf1_0_73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e3afe03cf1_0_73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e3afe03cf1_0_73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ge3afe03cf1_0_73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e3afe03cf1_0_73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e3afe03cf1_0_73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e3afe03cf1_0_73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e3afe03cf1_0_73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e3afe03cf1_0_73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e3afe03cf1_0_73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e3afe03cf1_0_73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ge3afe03cf1_0_73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22" name="Google Shape;322;ge3afe03cf1_0_73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e3afe03cf1_0_73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e3afe03cf1_0_73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e3afe03cf1_0_73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e3afe03cf1_0_73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3afe03cf1_0_73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3afe03cf1_0_73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3afe03cf1_0_7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3afe03cf1_0_73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e3afe03cf1_0_73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32" name="Google Shape;332;ge3afe03cf1_0_73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e3afe03cf1_0_73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e3afe03cf1_0_73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e3afe03cf1_0_73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e3afe03cf1_0_73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e3afe03cf1_0_73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ge3afe03cf1_0_73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3afe03cf1_0_73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5a00b95ce_0_422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" name="Google Shape;342;ge5a00b95ce_0_422"/>
          <p:cNvSpPr txBox="1"/>
          <p:nvPr>
            <p:ph idx="1" type="body"/>
          </p:nvPr>
        </p:nvSpPr>
        <p:spPr>
          <a:xfrm>
            <a:off x="457200" y="1200150"/>
            <a:ext cx="82293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5a00b95ce_0_638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5" name="Google Shape;345;ge5a00b95ce_0_638"/>
          <p:cNvSpPr txBox="1"/>
          <p:nvPr>
            <p:ph idx="1" type="subTitle"/>
          </p:nvPr>
        </p:nvSpPr>
        <p:spPr>
          <a:xfrm>
            <a:off x="457200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3afe03cf1_0_791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0" name="Google Shape;50;ge3afe03cf1_0_791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1" name="Google Shape;51;ge3afe03cf1_0_79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e3afe03cf1_0_79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" name="Google Shape;53;ge3afe03cf1_0_79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e3afe03cf1_0_7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3afe03cf1_0_506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ge3afe03cf1_0_506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ge3afe03cf1_0_50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ge3afe03cf1_0_506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e3afe03cf1_0_506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e3afe03cf1_0_506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e3afe03cf1_0_506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e3afe03cf1_0_506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ge3afe03cf1_0_50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65" name="Google Shape;65;ge3afe03cf1_0_50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e3afe03cf1_0_50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ge3afe03cf1_0_506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e3afe03cf1_0_506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9" name="Google Shape;69;ge3afe03cf1_0_50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e3afe03cf1_0_50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e3afe03cf1_0_50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e3afe03cf1_0_50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e3afe03cf1_0_50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e3afe03cf1_0_50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e3afe03cf1_0_50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e3afe03cf1_0_50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ge3afe03cf1_0_506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8" name="Google Shape;78;ge3afe03cf1_0_50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e3afe03cf1_0_50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e3afe03cf1_0_50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e3afe03cf1_0_50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e3afe03cf1_0_506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3afe03cf1_0_506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e3afe03cf1_0_50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e3afe03cf1_0_506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e3afe03cf1_0_506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ge3afe03cf1_0_506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8" name="Google Shape;88;ge3afe03cf1_0_50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e3afe03cf1_0_50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e3afe03cf1_0_50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e3afe03cf1_0_50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e3afe03cf1_0_50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e3afe03cf1_0_50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ge3afe03cf1_0_506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afe03cf1_0_69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ge3afe03cf1_0_69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e3afe03cf1_0_69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9" name="Google Shape;99;ge3afe03cf1_0_69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3afe03cf1_0_69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3afe03cf1_0_69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e3afe03cf1_0_69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e3afe03cf1_0_69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04" name="Google Shape;104;ge3afe03cf1_0_69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e3afe03cf1_0_69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e3afe03cf1_0_69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ge3afe03cf1_0_69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08" name="Google Shape;108;ge3afe03cf1_0_69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e3afe03cf1_0_69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e3afe03cf1_0_69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e3afe03cf1_0_69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e3afe03cf1_0_69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e3afe03cf1_0_69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e3afe03cf1_0_69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e3afe03cf1_0_69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ge3afe03cf1_0_69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17" name="Google Shape;117;ge3afe03cf1_0_6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e3afe03cf1_0_6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e3afe03cf1_0_6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e3afe03cf1_0_6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ge3afe03cf1_0_69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e3afe03cf1_0_69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3afe03cf1_0_69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e3afe03cf1_0_69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3afe03cf1_0_69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ge3afe03cf1_0_69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27" name="Google Shape;127;ge3afe03cf1_0_69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e3afe03cf1_0_69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e3afe03cf1_0_69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e3afe03cf1_0_69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e3afe03cf1_0_69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e3afe03cf1_0_69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ge3afe03cf1_0_69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3afe03cf1_0_69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afe03cf1_0_779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e3afe03cf1_0_779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ge3afe03cf1_0_779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3afe03cf1_0_779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e3afe03cf1_0_77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e3afe03cf1_0_779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3afe03cf1_0_779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3afe03cf1_0_779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e3afe03cf1_0_779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3afe03cf1_0_779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3afe03cf1_0_77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afe03cf1_0_62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e3afe03cf1_0_62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e3afe03cf1_0_62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1" name="Google Shape;151;ge3afe03cf1_0_628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ge3afe03cf1_0_628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ge3afe03cf1_0_62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3afe03cf1_0_62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e3afe03cf1_0_62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3afe03cf1_0_62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ge3afe03cf1_0_62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58" name="Google Shape;158;ge3afe03cf1_0_62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3afe03cf1_0_62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e3afe03cf1_0_62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ge3afe03cf1_0_62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62" name="Google Shape;162;ge3afe03cf1_0_62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e3afe03cf1_0_62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e3afe03cf1_0_62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3afe03cf1_0_62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3afe03cf1_0_62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e3afe03cf1_0_62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e3afe03cf1_0_62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3afe03cf1_0_62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ge3afe03cf1_0_62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71" name="Google Shape;171;ge3afe03cf1_0_62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e3afe03cf1_0_62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e3afe03cf1_0_62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e3afe03cf1_0_62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e3afe03cf1_0_62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3afe03cf1_0_62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3afe03cf1_0_62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3afe03cf1_0_62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e3afe03cf1_0_62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ge3afe03cf1_0_62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81" name="Google Shape;181;ge3afe03cf1_0_62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e3afe03cf1_0_62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e3afe03cf1_0_62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e3afe03cf1_0_62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e3afe03cf1_0_62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e3afe03cf1_0_62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e3afe03cf1_0_62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3afe03cf1_0_62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afe03cf1_0_546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e3afe03cf1_0_546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e3afe03cf1_0_546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◇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￭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￮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e3afe03cf1_0_546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3afe03cf1_0_546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e3afe03cf1_0_546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e3afe03cf1_0_546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e3afe03cf1_0_546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98" name="Google Shape;198;ge3afe03cf1_0_54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e3afe03cf1_0_54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ge3afe03cf1_0_546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ge3afe03cf1_0_546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202" name="Google Shape;202;ge3afe03cf1_0_54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e3afe03cf1_0_54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3afe03cf1_0_54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e3afe03cf1_0_54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e3afe03cf1_0_54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e3afe03cf1_0_54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3afe03cf1_0_54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3afe03cf1_0_54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3afe03cf1_0_546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211" name="Google Shape;211;ge3afe03cf1_0_54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3afe03cf1_0_54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3afe03cf1_0_54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e3afe03cf1_0_54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e3afe03cf1_0_546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e3afe03cf1_0_546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e3afe03cf1_0_546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3afe03cf1_0_54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3afe03cf1_0_546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ge3afe03cf1_0_546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221" name="Google Shape;221;ge3afe03cf1_0_54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e3afe03cf1_0_54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e3afe03cf1_0_54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3afe03cf1_0_54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e3afe03cf1_0_54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e3afe03cf1_0_54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e3afe03cf1_0_546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3afe03cf1_0_54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pt-BR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e3afe03cf1_0_54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3afe03cf1_0_587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e3afe03cf1_0_58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e3afe03cf1_0_58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4" name="Google Shape;234;ge3afe03cf1_0_58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◇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￭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￮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ge3afe03cf1_0_58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e3afe03cf1_0_58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e3afe03cf1_0_58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e3afe03cf1_0_58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3afe03cf1_0_58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3afe03cf1_0_58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3afe03cf1_0_58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3afe03cf1_0_58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e3afe03cf1_0_58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4" name="Google Shape;244;ge3afe03cf1_0_58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e3afe03cf1_0_58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ge3afe03cf1_0_58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3afe03cf1_0_58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ge3afe03cf1_0_58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49" name="Google Shape;249;ge3afe03cf1_0_58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e3afe03cf1_0_58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e3afe03cf1_0_58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e3afe03cf1_0_58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e3afe03cf1_0_58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e3afe03cf1_0_58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ge3afe03cf1_0_587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ge3afe03cf1_0_58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7" name="Google Shape;257;ge3afe03cf1_0_58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e3afe03cf1_0_58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e3afe03cf1_0_58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3afe03cf1_0_58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3afe03cf1_0_58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e3afe03cf1_0_58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e3afe03cf1_0_58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e3afe03cf1_0_58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ge3afe03cf1_0_58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6" name="Google Shape;266;ge3afe03cf1_0_58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e3afe03cf1_0_58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e3afe03cf1_0_58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e3afe03cf1_0_58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ge3afe03cf1_0_58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afe03cf1_0_670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e3afe03cf1_0_6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4" name="Google Shape;274;ge3afe03cf1_0_670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ge3afe03cf1_0_670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ge3afe03cf1_0_670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ge3afe03cf1_0_67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3afe03cf1_0_67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e3afe03cf1_0_67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e3afe03cf1_0_670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e3afe03cf1_0_67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2" name="Google Shape;282;ge3afe03cf1_0_67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e3afe03cf1_0_67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e3afe03cf1_0_670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e3afe03cf1_0_670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86" name="Google Shape;286;ge3afe03cf1_0_67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e3afe03cf1_0_67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e3afe03cf1_0_67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e3afe03cf1_0_67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e3afe03cf1_0_67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e3afe03cf1_0_67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e3afe03cf1_0_67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e3afe03cf1_0_67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ge3afe03cf1_0_67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5" name="Google Shape;295;ge3afe03cf1_0_67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e3afe03cf1_0_67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e3afe03cf1_0_67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e3afe03cf1_0_67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e3afe03cf1_0_67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3afe03cf1_0_46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e3afe03cf1_0_46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e3afe03cf1_0_46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blog.geekhunter.com.br/banco-de-dados-nosql-um-manual-pratico-e-didatico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postgresql.org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enterprisedb.com/downloads/postgres-postgresql-downloads" TargetMode="External"/><Relationship Id="rId4" Type="http://schemas.openxmlformats.org/officeDocument/2006/relationships/hyperlink" Target="https://www.enterprisedb.com/downloads/postgres-postgresql-downloads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Relationship Id="rId4" Type="http://schemas.openxmlformats.org/officeDocument/2006/relationships/hyperlink" Target="https://github.com/digaomilleniun/backend-java-ebac/tree/main/docker/postgresl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github.com/digaomilleniun/backend-java-ebac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afe03cf1_0_39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Módulo 26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f94dd1dbbc_0_11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Vantagens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08" name="Google Shape;408;gf94dd1dbbc_0_112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Rapidez na manipulação e no acesso à informação,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Redução do esforço humano (desenvolvimento e utilização)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Redução de redundância e de inconsistência de informações, compartilhamento de dados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Aplicação automática de restrições de segurança,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Redução de problemas de integridade. </a:t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94dd1dbbc_0_11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Desvantagens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4" name="Google Shape;414;gf94dd1dbbc_0_11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Pode ser caro dependendo da escolha do SGBD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Equipe especializada para gerenciar o SGBD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➔"/>
            </a:pPr>
            <a:r>
              <a:rPr lang="pt-BR"/>
              <a:t>Redundância de dados</a:t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94dd1dbbc_0_4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Não relacional / NoSql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0" name="Google Shape;420;gf94dd1dbbc_0_4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SQL (Not Only SQL) é o termo utilizado para banco de dados não relacionais de alto desempenho onde, geralmente, o SQL não é utilizado como linguagem de consulta.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lang="pt-BR">
                <a:uFill>
                  <a:noFill/>
                </a:uFill>
                <a:hlinkClick r:id="rId3"/>
              </a:rPr>
              <a:t>NoSQL</a:t>
            </a:r>
            <a:r>
              <a:rPr lang="pt-BR"/>
              <a:t> foi criado para ter uma performance melhor e uma escalabilidade mais horizontal para suprir necessidades onde os bancos relacionais não são eficazes.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No geral, temos 4 tipos de bancos de dados NoSQL: Documento, Colunas, Grafos e Chave e valor.</a:t>
            </a:r>
            <a:endParaRPr sz="12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4dd1dbbc_0_6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Documento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26" name="Google Shape;426;gf94dd1dbbc_0_61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Os dados são armazenados como documentos. Os documentos podem ser descritos como dados no formato de chave-valor, como por exemplo, o padrão JSON.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Um exemplo de banco de dados neste formato é o </a:t>
            </a:r>
            <a:r>
              <a:rPr b="1" lang="pt-BR"/>
              <a:t>MongoDB</a:t>
            </a:r>
            <a:r>
              <a:rPr lang="pt-BR"/>
              <a:t>.</a:t>
            </a:r>
            <a:endParaRPr sz="12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4dd1dbbc_0_6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Documento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32" name="Google Shape;432;gf94dd1dbbc_0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113" y="1449625"/>
            <a:ext cx="5091774" cy="35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94dd1dbbc_0_99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Chave e valor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38" name="Google Shape;438;gf94dd1dbbc_0_99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Essa família de bancos NoSQL é a que aguenta a maior carga de dados, pois o conceito dela é que um determinado valor seja acessado através de uma chave identificadora única.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Um exemplo é o banco de dados </a:t>
            </a:r>
            <a:r>
              <a:rPr b="1" lang="pt-BR"/>
              <a:t>Redis</a:t>
            </a:r>
            <a:r>
              <a:rPr lang="pt-BR"/>
              <a:t>.</a:t>
            </a:r>
            <a:endParaRPr sz="12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f94dd1dbbc_0_10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Chave e valor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44" name="Google Shape;444;gf94dd1dbbc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838" y="1666675"/>
            <a:ext cx="6628325" cy="30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94dd1dbbc_0_7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Colunas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50" name="Google Shape;450;gf94dd1dbbc_0_7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Os dados são armazenados em linhas particulares de tabela no disco, podendo suportar várias linhas e colunas, além de permitir sub-colunas.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Um banco de dados dessa família, por exemplo, é o </a:t>
            </a:r>
            <a:r>
              <a:rPr b="1" lang="pt-BR"/>
              <a:t>Cassandra</a:t>
            </a:r>
            <a:r>
              <a:rPr lang="pt-BR"/>
              <a:t>.</a:t>
            </a:r>
            <a:endParaRPr sz="12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f94dd1dbbc_0_8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Colunas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56" name="Google Shape;456;gf94dd1dbbc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0638" y="1520725"/>
            <a:ext cx="5902724" cy="32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94dd1dbbc_0_8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Grafos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62" name="Google Shape;462;gf94dd1dbbc_0_8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Os dados são armazenados na forma de grafos (vértices e arestas).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O </a:t>
            </a:r>
            <a:r>
              <a:rPr b="1" lang="pt-BR"/>
              <a:t>Neo4j</a:t>
            </a:r>
            <a:r>
              <a:rPr lang="pt-BR"/>
              <a:t> é um banco que utiliza grafos.</a:t>
            </a:r>
            <a:endParaRPr sz="1200">
              <a:solidFill>
                <a:srgbClr val="121416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3afe03cf1_0_40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BackEnd Java</a:t>
            </a:r>
            <a:endParaRPr/>
          </a:p>
        </p:txBody>
      </p:sp>
      <p:sp>
        <p:nvSpPr>
          <p:cNvPr id="356" name="Google Shape;356;ge3afe03cf1_0_40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/>
              <a:t>Rodrigo Pires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94dd1dbbc_0_93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Grafos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68" name="Google Shape;468;gf94dd1dbbc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8123" y="1869050"/>
            <a:ext cx="5867751" cy="292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94dd1dbbc_0_1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Não relacional</a:t>
            </a:r>
            <a:r>
              <a:rPr lang="pt-BR" sz="3600">
                <a:solidFill>
                  <a:schemeClr val="accent2"/>
                </a:solidFill>
              </a:rPr>
              <a:t> / NoSql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74" name="Google Shape;474;gf94dd1dbbc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375" y="1485825"/>
            <a:ext cx="5253260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7a584eeed_0_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Comparação SQL/NoSQL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80" name="Google Shape;480;gf7a584eeed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488" y="1485075"/>
            <a:ext cx="6569025" cy="338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f94dd1dbbc_0_123"/>
          <p:cNvSpPr txBox="1"/>
          <p:nvPr>
            <p:ph type="ctrTitle"/>
          </p:nvPr>
        </p:nvSpPr>
        <p:spPr>
          <a:xfrm>
            <a:off x="2743200" y="1735750"/>
            <a:ext cx="5892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Conhecendo o PostgreSQL</a:t>
            </a:r>
            <a:endParaRPr/>
          </a:p>
        </p:txBody>
      </p:sp>
      <p:sp>
        <p:nvSpPr>
          <p:cNvPr id="486" name="Google Shape;486;gf94dd1dbbc_0_123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2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9b196fadd_0_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92" name="Google Shape;492;gf9b196fadd_0_0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PostgreSQL é um sistema gerenciador de banco de dado (SGBD) </a:t>
            </a:r>
            <a:r>
              <a:rPr b="1" lang="pt-BR"/>
              <a:t>open-source.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hlinkClick r:id="rId3"/>
              </a:rPr>
              <a:t>https://www.postgresql.org/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9b196fadd_0_1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98" name="Google Shape;498;gf9b196fadd_0_1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pt-BR"/>
              <a:t>Fazer o download do PostgreSQL em 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b="1" lang="pt-BR" u="sng">
                <a:solidFill>
                  <a:schemeClr val="hlink"/>
                </a:solidFill>
                <a:hlinkClick r:id="rId3"/>
              </a:rPr>
              <a:t>https://www.enterprisedb.com/downloads/postgres-postgresql-download</a:t>
            </a:r>
            <a:r>
              <a:rPr b="1" lang="pt-BR" u="sng">
                <a:solidFill>
                  <a:schemeClr val="hlink"/>
                </a:solidFill>
                <a:hlinkClick r:id="rId4"/>
              </a:rPr>
              <a:t>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f9b196fadd_0_2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04" name="Google Shape;504;gf9b196fadd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3275" y="1451250"/>
            <a:ext cx="4497459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9b196fadd_0_3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10" name="Google Shape;510;gf9b196fadd_0_30"/>
          <p:cNvPicPr preferRelativeResize="0"/>
          <p:nvPr/>
        </p:nvPicPr>
        <p:blipFill rotWithShape="1">
          <a:blip r:embed="rId3">
            <a:alphaModFix/>
          </a:blip>
          <a:srcRect b="0" l="583" r="573" t="0"/>
          <a:stretch/>
        </p:blipFill>
        <p:spPr>
          <a:xfrm>
            <a:off x="2323275" y="1451250"/>
            <a:ext cx="4497459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f9b196fadd_0_3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16" name="Google Shape;516;gf9b196fadd_0_35"/>
          <p:cNvPicPr preferRelativeResize="0"/>
          <p:nvPr/>
        </p:nvPicPr>
        <p:blipFill rotWithShape="1">
          <a:blip r:embed="rId3">
            <a:alphaModFix/>
          </a:blip>
          <a:srcRect b="0" l="514" r="514" t="0"/>
          <a:stretch/>
        </p:blipFill>
        <p:spPr>
          <a:xfrm>
            <a:off x="2323275" y="1451250"/>
            <a:ext cx="4497460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9b196fadd_0_4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22" name="Google Shape;522;gf9b196fadd_0_40"/>
          <p:cNvPicPr preferRelativeResize="0"/>
          <p:nvPr/>
        </p:nvPicPr>
        <p:blipFill rotWithShape="1">
          <a:blip r:embed="rId3">
            <a:alphaModFix/>
          </a:blip>
          <a:srcRect b="99" l="0" r="0" t="109"/>
          <a:stretch/>
        </p:blipFill>
        <p:spPr>
          <a:xfrm>
            <a:off x="2323275" y="1451250"/>
            <a:ext cx="4497461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e3afe03cf1_0_408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Banco de dados</a:t>
            </a:r>
            <a:endParaRPr/>
          </a:p>
        </p:txBody>
      </p:sp>
      <p:sp>
        <p:nvSpPr>
          <p:cNvPr id="362" name="Google Shape;362;ge3afe03cf1_0_408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ge3afe03cf1_0_408"/>
          <p:cNvSpPr txBox="1"/>
          <p:nvPr/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DAEC"/>
                </a:solidFill>
              </a:rPr>
              <a:t>Porque utilizar?</a:t>
            </a:r>
            <a:endParaRPr>
              <a:solidFill>
                <a:srgbClr val="C6DAEC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b196fadd_0_4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28" name="Google Shape;528;gf9b196fadd_0_45"/>
          <p:cNvPicPr preferRelativeResize="0"/>
          <p:nvPr/>
        </p:nvPicPr>
        <p:blipFill rotWithShape="1">
          <a:blip r:embed="rId3">
            <a:alphaModFix/>
          </a:blip>
          <a:srcRect b="0" l="129" r="119" t="0"/>
          <a:stretch/>
        </p:blipFill>
        <p:spPr>
          <a:xfrm>
            <a:off x="2323275" y="1451250"/>
            <a:ext cx="4497461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9b196fadd_0_5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34" name="Google Shape;534;gf9b196fadd_0_50"/>
          <p:cNvPicPr preferRelativeResize="0"/>
          <p:nvPr/>
        </p:nvPicPr>
        <p:blipFill rotWithShape="1">
          <a:blip r:embed="rId3">
            <a:alphaModFix/>
          </a:blip>
          <a:srcRect b="149" l="0" r="0" t="149"/>
          <a:stretch/>
        </p:blipFill>
        <p:spPr>
          <a:xfrm>
            <a:off x="2323275" y="1451250"/>
            <a:ext cx="4497460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f9b196fadd_0_5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40" name="Google Shape;540;gf9b196fadd_0_55"/>
          <p:cNvPicPr preferRelativeResize="0"/>
          <p:nvPr/>
        </p:nvPicPr>
        <p:blipFill rotWithShape="1">
          <a:blip r:embed="rId3">
            <a:alphaModFix/>
          </a:blip>
          <a:srcRect b="563" l="0" r="0" t="563"/>
          <a:stretch/>
        </p:blipFill>
        <p:spPr>
          <a:xfrm>
            <a:off x="2323275" y="1451250"/>
            <a:ext cx="4497459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f9b196fadd_0_6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46" name="Google Shape;546;gf9b196fadd_0_60"/>
          <p:cNvPicPr preferRelativeResize="0"/>
          <p:nvPr/>
        </p:nvPicPr>
        <p:blipFill rotWithShape="1">
          <a:blip r:embed="rId3">
            <a:alphaModFix/>
          </a:blip>
          <a:srcRect b="0" l="357" r="367" t="0"/>
          <a:stretch/>
        </p:blipFill>
        <p:spPr>
          <a:xfrm>
            <a:off x="2323275" y="1451250"/>
            <a:ext cx="4497459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f9b196fadd_0_6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52" name="Google Shape;552;gf9b196fadd_0_65"/>
          <p:cNvPicPr preferRelativeResize="0"/>
          <p:nvPr/>
        </p:nvPicPr>
        <p:blipFill rotWithShape="1">
          <a:blip r:embed="rId3">
            <a:alphaModFix/>
          </a:blip>
          <a:srcRect b="0" l="337" r="327" t="0"/>
          <a:stretch/>
        </p:blipFill>
        <p:spPr>
          <a:xfrm>
            <a:off x="2323275" y="1451250"/>
            <a:ext cx="4497458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f9b196fadd_0_7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58" name="Google Shape;558;gf9b196fadd_0_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525" y="2142324"/>
            <a:ext cx="6794952" cy="213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f9b196fadd_0_76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no Windows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64" name="Google Shape;564;gf9b196fadd_0_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338" y="1500325"/>
            <a:ext cx="6257333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f9b196fadd_0_8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Instalação com Docker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570" name="Google Shape;570;gf9b196fadd_0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8025" y="1318950"/>
            <a:ext cx="4047951" cy="3411324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f9b196fadd_0_82"/>
          <p:cNvSpPr txBox="1"/>
          <p:nvPr>
            <p:ph idx="4294967295" type="subTitle"/>
          </p:nvPr>
        </p:nvSpPr>
        <p:spPr>
          <a:xfrm>
            <a:off x="1282050" y="4679825"/>
            <a:ext cx="6579900" cy="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https://github.com/digaomilleniun/backend-java-ebac/tree/main/docker/postgresl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e3afe03cf1_0_458"/>
          <p:cNvSpPr txBox="1"/>
          <p:nvPr/>
        </p:nvSpPr>
        <p:spPr>
          <a:xfrm>
            <a:off x="129025" y="1666950"/>
            <a:ext cx="82962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Exemplos disponíveis no meu github: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https://github.com/digaomilleniun/backend-java-ebac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e3afe03cf1_0_458"/>
          <p:cNvSpPr txBox="1"/>
          <p:nvPr>
            <p:ph idx="4294967295" type="title"/>
          </p:nvPr>
        </p:nvSpPr>
        <p:spPr>
          <a:xfrm>
            <a:off x="1732700" y="821200"/>
            <a:ext cx="6573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Referências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e92716f26d_0_38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são?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69" name="Google Shape;369;ge92716f26d_0_38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O banco de dados é a organização e armazenagem de informações sobre um domínio específico. De forma mais simples, é o agrupamento de dados que tratam do mesmo assunto, e que precisam ser armazenados para segurança ou conferência futura. </a:t>
            </a:r>
            <a:endParaRPr b="0" i="0" sz="1200" u="none" cap="none" strike="noStrike">
              <a:solidFill>
                <a:srgbClr val="3E3E3E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Hoje, existem diversos tipos de SGBDs (Sistema gerenciador de banco de dados), e cada um é adequado para uma necessidade dos clientes. São os mais comuns: Oracle, DB2, MySQL, SQL Server, PostgreSQL e outros.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C6DAE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f94dd1dbbc_0_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Tipos de SGBDs?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75" name="Google Shape;375;gf94dd1dbbc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0025" y="1397575"/>
            <a:ext cx="6843957" cy="3519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4dd1dbbc_0_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Relacional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81" name="Google Shape;381;gf94dd1dbbc_0_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o mais tradicional dos bancos de dados do mercado. Ele é baseado em relações de tabelas com linhas e colunas, que são armazenadas e controladas por um sistema gerenciador de banco de dados, ou SGBD.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As principais vantagens do banco de dados relacional é que são altamente estruturados. Os dados são facilmente armazenados e recuperados por meio de SQL(Structured Query Language ou Linguagem de Consulta Estruturada). Além disso, eles podem ser restritivos ao acesso..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pt-BR"/>
              <a:t>Os bancos de dados relacionais são recomendados para dados altamente estruturados, que necessitem de integridade.</a:t>
            </a:r>
            <a:endParaRPr sz="1200">
              <a:solidFill>
                <a:srgbClr val="868E9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94dd1dbbc_0_5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Relacional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87" name="Google Shape;387;gf94dd1dbbc_0_54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Bancos de dados relacionais trabalham no princípio de que cada tabela tem um campo chave que identifica unicamente cada linha, e que estes campos chave podem ser usados para ligar uma tabela de dados a outra.</a:t>
            </a:r>
            <a:endParaRPr sz="1200">
              <a:solidFill>
                <a:srgbClr val="868E9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f94dd1dbbc_0_4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DER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93" name="Google Shape;393;gf94dd1dbbc_0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4413" y="1435125"/>
            <a:ext cx="6075185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f4f0ce0d0_0_1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Relacional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99" name="Google Shape;399;gef4f0ce0d0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300" y="1875600"/>
            <a:ext cx="1889126" cy="9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ef4f0ce0d0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25" y="1682925"/>
            <a:ext cx="1329900" cy="13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gef4f0ce0d0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8250" y="3332375"/>
            <a:ext cx="1611023" cy="1611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gef4f0ce0d0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6624" y="3827025"/>
            <a:ext cx="2202700" cy="8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